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7" r:id="rId2"/>
    <p:sldId id="349" r:id="rId3"/>
    <p:sldId id="350" r:id="rId4"/>
    <p:sldId id="462" r:id="rId5"/>
    <p:sldId id="403" r:id="rId6"/>
    <p:sldId id="470" r:id="rId7"/>
    <p:sldId id="450" r:id="rId8"/>
    <p:sldId id="451" r:id="rId9"/>
    <p:sldId id="463" r:id="rId10"/>
    <p:sldId id="434" r:id="rId11"/>
    <p:sldId id="461" r:id="rId12"/>
    <p:sldId id="467" r:id="rId13"/>
    <p:sldId id="468" r:id="rId14"/>
    <p:sldId id="469" r:id="rId15"/>
    <p:sldId id="471" r:id="rId16"/>
    <p:sldId id="472" r:id="rId17"/>
    <p:sldId id="464" r:id="rId18"/>
    <p:sldId id="466" r:id="rId19"/>
    <p:sldId id="465" r:id="rId20"/>
    <p:sldId id="473" r:id="rId21"/>
    <p:sldId id="281" r:id="rId22"/>
  </p:sldIdLst>
  <p:sldSz cx="12192000" cy="6858000"/>
  <p:notesSz cx="6858000" cy="9144000"/>
  <p:embeddedFontLst>
    <p:embeddedFont>
      <p:font typeface="Impact" panose="020B0806030902050204" pitchFamily="34" charset="0"/>
      <p:regular r:id="rId25"/>
    </p:embeddedFont>
    <p:embeddedFont>
      <p:font typeface="Copperplate Gothic Bold" panose="020E0705020206020404" pitchFamily="34" charset="0"/>
      <p:regular r:id="rId26"/>
    </p:embeddedFont>
    <p:embeddedFont>
      <p:font typeface="微软雅黑" panose="020B0503020204020204" pitchFamily="34" charset="-122"/>
      <p:regular r:id="rId27"/>
      <p:bold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339933"/>
    <a:srgbClr val="00CC00"/>
    <a:srgbClr val="28A9D6"/>
    <a:srgbClr val="7FCCE7"/>
    <a:srgbClr val="4AB7DC"/>
    <a:srgbClr val="0033CC"/>
    <a:srgbClr val="4DB8DD"/>
    <a:srgbClr val="404040"/>
    <a:srgbClr val="6AC3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88" autoAdjust="0"/>
    <p:restoredTop sz="90750" autoAdjust="0"/>
  </p:normalViewPr>
  <p:slideViewPr>
    <p:cSldViewPr showGuides="1">
      <p:cViewPr>
        <p:scale>
          <a:sx n="70" d="100"/>
          <a:sy n="70" d="100"/>
        </p:scale>
        <p:origin x="-924" y="-120"/>
      </p:cViewPr>
      <p:guideLst>
        <p:guide orient="horz" pos="391"/>
        <p:guide orient="horz" pos="1298"/>
        <p:guide orient="horz" pos="3793"/>
        <p:guide orient="horz" pos="3113"/>
        <p:guide orient="horz" pos="2704"/>
        <p:guide orient="horz" pos="3294"/>
        <p:guide pos="3840"/>
        <p:guide pos="892"/>
        <p:guide pos="7650"/>
        <p:guide pos="7015"/>
        <p:guide pos="1255"/>
        <p:guide pos="633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>
      <p:cViewPr varScale="1">
        <p:scale>
          <a:sx n="52" d="100"/>
          <a:sy n="52" d="100"/>
        </p:scale>
        <p:origin x="2862" y="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BBFD89-BB28-47C4-8202-677F6E447B05}" type="datetimeFigureOut">
              <a:rPr lang="zh-CN" altLang="en-US" smtClean="0"/>
              <a:pPr/>
              <a:t>2019/4/2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3D1DB-4B89-4B9E-99FA-51A04CF95A3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0636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jpeg>
</file>

<file path=ppt/media/image13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BD7BAD-2227-4ED9-976D-74FC1DE8D0D6}" type="datetimeFigureOut">
              <a:rPr lang="zh-CN" altLang="en-US" smtClean="0"/>
              <a:pPr/>
              <a:t>2019/4/2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02BD0B-23ED-4A76-9C99-2E249C5C7E4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1895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pPr/>
              <a:t>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502BD0B-23ED-4A76-9C99-2E249C5C7E4F}" type="slidenum">
              <a: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t>9</a:t>
            </a:fld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2228866"/>
            <a:ext cx="12192000" cy="184820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4221088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13"/>
          <p:cNvSpPr txBox="1"/>
          <p:nvPr userDrawn="1"/>
        </p:nvSpPr>
        <p:spPr>
          <a:xfrm>
            <a:off x="3402260" y="2567806"/>
            <a:ext cx="5387481" cy="107632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n w="3175">
                  <a:solidFill>
                    <a:srgbClr val="31A5D7"/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润泽科技数据中心</a:t>
            </a:r>
          </a:p>
          <a:p>
            <a:pPr algn="ctr"/>
            <a:endParaRPr lang="en-US" altLang="zh-CN" sz="3200" b="1" dirty="0">
              <a:ln w="3175">
                <a:solidFill>
                  <a:srgbClr val="31A5D7"/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0" y="6217149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283435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349721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7872000" y="6217149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7872000" y="6283435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>
            <a:off x="7872000" y="6349721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42"/>
          <p:cNvSpPr txBox="1"/>
          <p:nvPr userDrawn="1"/>
        </p:nvSpPr>
        <p:spPr>
          <a:xfrm>
            <a:off x="4800600" y="6093460"/>
            <a:ext cx="279527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润泽科技发展有限公司</a:t>
            </a:r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-34" y="2060848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144780" y="184785"/>
            <a:ext cx="2434590" cy="55626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目录页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28A9D6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94211"/>
            <a:ext cx="846609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>
            <a:defPPr>
              <a:defRPr lang="zh-CN"/>
            </a:defPPr>
            <a:lvl1pPr algn="ctr">
              <a:defRPr sz="3200">
                <a:solidFill>
                  <a:srgbClr val="339933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zh-CN" altLang="en-US" sz="2400" b="1" dirty="0">
                <a:solidFill>
                  <a:schemeClr val="accent1"/>
                </a:solidFill>
              </a:rPr>
              <a:t>目录</a:t>
            </a: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615805" y="184785"/>
            <a:ext cx="2434590" cy="5562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1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>
                <a:solidFill>
                  <a:schemeClr val="accent1"/>
                </a:solidFill>
                <a:latin typeface="Impact" panose="020B0806030902050204" pitchFamily="34" charset="0"/>
              </a:rPr>
              <a:t>01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615805" y="184785"/>
            <a:ext cx="2434590" cy="5562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2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>
                <a:solidFill>
                  <a:schemeClr val="accent1"/>
                </a:solidFill>
                <a:latin typeface="Impact" panose="020B0806030902050204" pitchFamily="34" charset="0"/>
              </a:rPr>
              <a:t>02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615805" y="184785"/>
            <a:ext cx="2434590" cy="5562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3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>
                <a:solidFill>
                  <a:schemeClr val="accent1"/>
                </a:solidFill>
                <a:latin typeface="Impact" panose="020B0806030902050204" pitchFamily="34" charset="0"/>
              </a:rPr>
              <a:t>03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615805" y="184785"/>
            <a:ext cx="2434590" cy="5562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4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>
                <a:solidFill>
                  <a:schemeClr val="accent1"/>
                </a:solidFill>
                <a:latin typeface="Impact" panose="020B0806030902050204" pitchFamily="34" charset="0"/>
              </a:rPr>
              <a:t>04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615805" y="184785"/>
            <a:ext cx="2434590" cy="5562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5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>
                <a:solidFill>
                  <a:schemeClr val="accent1"/>
                </a:solidFill>
                <a:latin typeface="Impact" panose="020B0806030902050204" pitchFamily="34" charset="0"/>
              </a:rPr>
              <a:t>05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615805" y="184785"/>
            <a:ext cx="2434590" cy="5562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6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>
                <a:solidFill>
                  <a:schemeClr val="accent1"/>
                </a:solidFill>
                <a:latin typeface="Impact" panose="020B0806030902050204" pitchFamily="34" charset="0"/>
              </a:rPr>
              <a:t>06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9615805" y="184785"/>
            <a:ext cx="2434590" cy="5562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底面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>
          <a:xfrm>
            <a:off x="0" y="2626517"/>
            <a:ext cx="12192000" cy="1714585"/>
          </a:xfrm>
          <a:prstGeom prst="rect">
            <a:avLst/>
          </a:prstGeom>
          <a:solidFill>
            <a:schemeClr val="accent1"/>
          </a:solidFill>
          <a:ln>
            <a:solidFill>
              <a:srgbClr val="339933"/>
            </a:solidFill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0" y="4373612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3"/>
          <p:cNvSpPr txBox="1"/>
          <p:nvPr userDrawn="1"/>
        </p:nvSpPr>
        <p:spPr>
          <a:xfrm>
            <a:off x="3876871" y="2822089"/>
            <a:ext cx="4438258" cy="120032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ln w="3175">
                  <a:solidFill>
                    <a:srgbClr val="31A5D7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华康俪金黑W8" pitchFamily="49" charset="-122"/>
              </a:rPr>
              <a:t>谢谢</a:t>
            </a:r>
            <a:endParaRPr lang="zh-CN" altLang="en-US" sz="11500" b="1" dirty="0">
              <a:ln w="3175">
                <a:solidFill>
                  <a:srgbClr val="31A5D7"/>
                </a:solidFill>
              </a:ln>
              <a:solidFill>
                <a:schemeClr val="bg1"/>
              </a:solidFill>
              <a:latin typeface="华康俪金黑W8" pitchFamily="49" charset="-122"/>
              <a:ea typeface="华康俪金黑W8" pitchFamily="49" charset="-122"/>
            </a:endParaRPr>
          </a:p>
        </p:txBody>
      </p:sp>
      <p:cxnSp>
        <p:nvCxnSpPr>
          <p:cNvPr id="26" name="直接连接符 25"/>
          <p:cNvCxnSpPr/>
          <p:nvPr userDrawn="1"/>
        </p:nvCxnSpPr>
        <p:spPr>
          <a:xfrm>
            <a:off x="-34" y="2597856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 userDrawn="1"/>
        </p:nvCxnSpPr>
        <p:spPr>
          <a:xfrm>
            <a:off x="0" y="6217149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 userDrawn="1"/>
        </p:nvCxnSpPr>
        <p:spPr>
          <a:xfrm>
            <a:off x="0" y="6283435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 userDrawn="1"/>
        </p:nvCxnSpPr>
        <p:spPr>
          <a:xfrm>
            <a:off x="0" y="6349721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 userDrawn="1"/>
        </p:nvCxnSpPr>
        <p:spPr>
          <a:xfrm>
            <a:off x="7872000" y="6217149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 userDrawn="1"/>
        </p:nvCxnSpPr>
        <p:spPr>
          <a:xfrm>
            <a:off x="7872000" y="6283435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 userDrawn="1"/>
        </p:nvCxnSpPr>
        <p:spPr>
          <a:xfrm>
            <a:off x="7872000" y="6349721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42"/>
          <p:cNvSpPr txBox="1"/>
          <p:nvPr userDrawn="1"/>
        </p:nvSpPr>
        <p:spPr>
          <a:xfrm>
            <a:off x="4814570" y="6078220"/>
            <a:ext cx="27838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润泽科技发展有限公司</a:t>
            </a: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9615805" y="184785"/>
            <a:ext cx="2434590" cy="55626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943261" y="6338262"/>
            <a:ext cx="540987" cy="283147"/>
          </a:xfrm>
          <a:prstGeom prst="rect">
            <a:avLst/>
          </a:prstGeom>
        </p:spPr>
        <p:txBody>
          <a:bodyPr wrap="square" lIns="0" tIns="0" rIns="0" bIns="0"/>
          <a:lstStyle>
            <a:lvl1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hf hdr="0" ftr="0" dt="0"/>
  <p:txStyles>
    <p:titleStyle>
      <a:lvl1pPr algn="ctr" defTabSz="121856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5000">
              <a:srgbClr val="E6E6E6"/>
            </a:gs>
            <a:gs pos="25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3"/>
          <p:cNvSpPr txBox="1"/>
          <p:nvPr/>
        </p:nvSpPr>
        <p:spPr>
          <a:xfrm>
            <a:off x="1847528" y="3212976"/>
            <a:ext cx="8496944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>
                <a:ln w="3175">
                  <a:solidFill>
                    <a:srgbClr val="31A5D7"/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蓄冷罐维护</a:t>
            </a:r>
            <a:r>
              <a:rPr lang="zh-CN" altLang="en-US" sz="3200" b="1" dirty="0">
                <a:ln w="3175">
                  <a:solidFill>
                    <a:srgbClr val="31A5D7"/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保养培训</a:t>
            </a:r>
            <a:endParaRPr lang="en-US" altLang="zh-CN" sz="3200" b="1" dirty="0">
              <a:ln w="3175">
                <a:solidFill>
                  <a:srgbClr val="31A5D7"/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904312" y="4869160"/>
            <a:ext cx="1338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培训</a:t>
            </a:r>
            <a:r>
              <a:rPr lang="zh-CN" altLang="en-US"/>
              <a:t>讲师</a:t>
            </a:r>
            <a:r>
              <a:rPr lang="zh-CN" altLang="en-US" smtClean="0"/>
              <a:t>：</a:t>
            </a:r>
            <a:endParaRPr lang="en-US" altLang="zh-CN" dirty="0"/>
          </a:p>
          <a:p>
            <a:r>
              <a:rPr lang="zh-CN" altLang="en-US" dirty="0"/>
              <a:t>培训日期</a:t>
            </a:r>
            <a:r>
              <a:rPr lang="zh-CN" altLang="en-US" dirty="0" smtClean="0"/>
              <a:t>：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5183D58-648D-4475-BEF8-624F48514A30}" type="slidenum">
              <a: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t>9</a:t>
            </a:fld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400" b="1" kern="0" noProof="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蓄冷罐</a:t>
            </a:r>
            <a:r>
              <a:rPr lang="en-US" altLang="zh-CN" sz="2400" b="1" kern="0" noProof="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b="1" kern="0" noProof="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例行维护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1271464" y="1124744"/>
          <a:ext cx="9520496" cy="46533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8058"/>
                <a:gridCol w="8432438"/>
              </a:tblGrid>
              <a:tr h="47880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序号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准备工作及回退计划</a:t>
                      </a:r>
                    </a:p>
                  </a:txBody>
                  <a:tcPr anchor="ctr"/>
                </a:tc>
              </a:tr>
              <a:tr h="47880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经过相关领导及部门的变更审批流程；</a:t>
                      </a:r>
                      <a:endParaRPr lang="en-US" altLang="zh-CN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47880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通报基础设施监控室值班人员；</a:t>
                      </a:r>
                      <a:endParaRPr lang="en-US" altLang="zh-CN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47880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穿戴必备的个人防护用品，相关安全技术措施已准备完毕，应至少</a:t>
                      </a: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人配合进行，互相监护；</a:t>
                      </a:r>
                    </a:p>
                  </a:txBody>
                  <a:tcPr marL="9525" marR="9525" marT="9525" marB="0" anchor="ctr"/>
                </a:tc>
              </a:tr>
              <a:tr h="47880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MOP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程序文档及维护记录表；</a:t>
                      </a:r>
                    </a:p>
                  </a:txBody>
                  <a:tcPr marL="9525" marR="9525" marT="9525" marB="0" anchor="ctr"/>
                </a:tc>
              </a:tr>
              <a:tr h="47880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安全防护用品，包括长袖纯棉工作服、护目镜、安全鞋；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/>
                </a:tc>
              </a:tr>
              <a:tr h="47880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厂家配备专业维护保养工具：</a:t>
                      </a:r>
                      <a:endParaRPr lang="en-US" altLang="zh-CN" sz="1600" b="0" i="0" u="none" strike="noStrike" baseline="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/>
                </a:tc>
              </a:tr>
              <a:tr h="47880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1218565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如遇紧急情况可启动备用制冷单元：</a:t>
                      </a:r>
                      <a:endParaRPr lang="zh-CN" altLang="en-US" sz="16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/>
                </a:tc>
              </a:tr>
              <a:tr h="7313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维护作业过程中若发生异常，不可强行操作，应立即停止操作，对设备问题进行讨论、判定，采取恢复回退操作或隔离措施，待查明问题并修复完成后方可继续按照标准操作程序进行操作。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pPr/>
              <a:t>10</a:t>
            </a:fld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蓄冷罐</a:t>
            </a:r>
            <a:r>
              <a:rPr lang="en-US" altLang="zh-CN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例行维护</a:t>
            </a:r>
            <a:endParaRPr lang="zh-CN" altLang="en-US" sz="2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9905784"/>
              </p:ext>
            </p:extLst>
          </p:nvPr>
        </p:nvGraphicFramePr>
        <p:xfrm>
          <a:off x="1703512" y="1412776"/>
          <a:ext cx="8352928" cy="4464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0433"/>
                <a:gridCol w="7432495"/>
              </a:tblGrid>
              <a:tr h="63778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序号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/>
                        <a:t>罐体及周边设施</a:t>
                      </a:r>
                      <a:endParaRPr lang="zh-CN" altLang="en-US" sz="1800" dirty="0"/>
                    </a:p>
                  </a:txBody>
                  <a:tcPr/>
                </a:tc>
              </a:tr>
              <a:tr h="63778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1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/>
                        <a:t>检查工作压力、工作温度、液位。</a:t>
                      </a:r>
                      <a:endParaRPr lang="zh-CN" altLang="en-US" sz="1800" dirty="0"/>
                    </a:p>
                  </a:txBody>
                  <a:tcPr/>
                </a:tc>
              </a:tr>
              <a:tr h="63778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2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/>
                        <a:t>检查蓄冷罐外表面清洁，周围环境的温升是否正常。</a:t>
                      </a:r>
                      <a:endParaRPr lang="zh-CN" altLang="en-US" sz="1800" dirty="0"/>
                    </a:p>
                  </a:txBody>
                  <a:tcPr/>
                </a:tc>
              </a:tr>
              <a:tr h="63778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3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/>
                        <a:t>基础是否稳定可靠，无异常倾斜和下沉的现象。</a:t>
                      </a:r>
                      <a:endParaRPr lang="zh-CN" altLang="en-US" sz="1800" dirty="0"/>
                    </a:p>
                  </a:txBody>
                  <a:tcPr/>
                </a:tc>
              </a:tr>
              <a:tr h="63778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4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/>
                        <a:t>检查爬梯、踏护栏、人孔。</a:t>
                      </a:r>
                      <a:endParaRPr lang="zh-CN" altLang="en-US" sz="1800" dirty="0"/>
                    </a:p>
                  </a:txBody>
                  <a:tcPr/>
                </a:tc>
              </a:tr>
              <a:tr h="63778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5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/>
                        <a:t>检查管体与基础设施有无结露的现象。</a:t>
                      </a:r>
                      <a:endParaRPr lang="zh-CN" altLang="en-US" sz="1800" dirty="0"/>
                    </a:p>
                  </a:txBody>
                  <a:tcPr/>
                </a:tc>
              </a:tr>
              <a:tr h="63778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/>
                        <a:t>6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/>
                        <a:t>检查呼吸阀、泄水、排气、保护层。</a:t>
                      </a:r>
                      <a:endParaRPr lang="zh-CN" altLang="en-US" sz="18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pPr/>
              <a:t>11</a:t>
            </a:fld>
            <a:endParaRPr lang="zh-CN" altLang="en-US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7332744"/>
              </p:ext>
            </p:extLst>
          </p:nvPr>
        </p:nvGraphicFramePr>
        <p:xfrm>
          <a:off x="1775520" y="1340768"/>
          <a:ext cx="9001000" cy="46085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065"/>
                <a:gridCol w="5170762"/>
                <a:gridCol w="3408173"/>
              </a:tblGrid>
              <a:tr h="921702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序号</a:t>
                      </a:r>
                      <a:endParaRPr lang="zh-CN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氮封装置检查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1024114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/>
                        <a:t>检查工作压力、工作温度、液位。</a:t>
                      </a:r>
                      <a:r>
                        <a:rPr lang="zh-CN" alt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氮气瓶内剩余气体能否满足系统充氮要求，是否需要更换氮气瓶氮气瓶内气压满足要求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氮气瓶内气压满足要求</a:t>
                      </a:r>
                      <a:endParaRPr lang="zh-CN" altLang="en-US" sz="1800" dirty="0"/>
                    </a:p>
                  </a:txBody>
                  <a:tcPr/>
                </a:tc>
              </a:tr>
              <a:tr h="512057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氮封系统管路是否有损坏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氮封系统管路完好无损</a:t>
                      </a:r>
                      <a:endParaRPr lang="zh-CN" altLang="en-US" sz="1800" dirty="0"/>
                    </a:p>
                  </a:txBody>
                  <a:tcPr/>
                </a:tc>
              </a:tr>
              <a:tr h="71688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检查截止阀、氮封阀、压力表、</a:t>
                      </a:r>
                    </a:p>
                    <a:p>
                      <a:r>
                        <a:rPr lang="zh-CN" alt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减压阀等是否损坏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无损坏，可正常使用</a:t>
                      </a:r>
                      <a:endParaRPr lang="zh-CN" altLang="en-US" sz="1800" dirty="0"/>
                    </a:p>
                  </a:txBody>
                  <a:tcPr/>
                </a:tc>
              </a:tr>
              <a:tr h="71688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ea"/>
                          <a:ea typeface="+mn-ea"/>
                          <a:cs typeface="+mn-cs"/>
                        </a:rPr>
                        <a:t>检查密封液柱（温度传感器套</a:t>
                      </a:r>
                    </a:p>
                    <a:p>
                      <a:r>
                        <a:rPr lang="zh-CN" alt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ea"/>
                          <a:ea typeface="+mn-ea"/>
                          <a:cs typeface="+mn-cs"/>
                        </a:rPr>
                        <a:t>管端部</a:t>
                      </a:r>
                      <a:r>
                        <a:rPr lang="en-US" altLang="zh-CN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ea"/>
                          <a:ea typeface="+mn-ea"/>
                          <a:cs typeface="+mn-cs"/>
                        </a:rPr>
                        <a:t>S </a:t>
                      </a:r>
                      <a:r>
                        <a:rPr lang="zh-CN" alt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ea"/>
                          <a:ea typeface="+mn-ea"/>
                          <a:cs typeface="+mn-cs"/>
                        </a:rPr>
                        <a:t>型存水弯）是否挥发</a:t>
                      </a:r>
                      <a:r>
                        <a:rPr lang="zh-CN" altLang="en-US" sz="1800" dirty="0" smtClean="0">
                          <a:latin typeface="+mn-ea"/>
                          <a:ea typeface="+mn-ea"/>
                        </a:rPr>
                        <a:t>。</a:t>
                      </a:r>
                      <a:endParaRPr lang="zh-CN" altLang="en-US" sz="1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保证液注高度</a:t>
                      </a:r>
                      <a:endParaRPr lang="zh-CN" altLang="en-US" sz="1800" dirty="0"/>
                    </a:p>
                  </a:txBody>
                  <a:tcPr/>
                </a:tc>
              </a:tr>
              <a:tr h="71688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ea"/>
                          <a:ea typeface="+mn-ea"/>
                          <a:cs typeface="+mn-cs"/>
                        </a:rPr>
                        <a:t>溢流管底部的</a:t>
                      </a:r>
                      <a:r>
                        <a:rPr lang="en-US" altLang="zh-CN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ea"/>
                          <a:ea typeface="+mn-ea"/>
                          <a:cs typeface="+mn-cs"/>
                        </a:rPr>
                        <a:t>S </a:t>
                      </a:r>
                      <a:r>
                        <a:rPr lang="zh-CN" alt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ea"/>
                          <a:ea typeface="+mn-ea"/>
                          <a:cs typeface="+mn-cs"/>
                        </a:rPr>
                        <a:t>型存水弯内液</a:t>
                      </a:r>
                    </a:p>
                    <a:p>
                      <a:r>
                        <a:rPr lang="zh-CN" alt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ea"/>
                          <a:ea typeface="+mn-ea"/>
                          <a:cs typeface="+mn-cs"/>
                        </a:rPr>
                        <a:t>注是否需要补充液体</a:t>
                      </a:r>
                      <a:r>
                        <a:rPr lang="zh-CN" altLang="en-US" sz="1800" dirty="0" smtClean="0">
                          <a:latin typeface="+mn-ea"/>
                          <a:ea typeface="+mn-ea"/>
                        </a:rPr>
                        <a:t>。</a:t>
                      </a:r>
                      <a:endParaRPr lang="zh-CN" altLang="en-US" sz="1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保证液柱高度</a:t>
                      </a:r>
                      <a:endParaRPr lang="zh-CN" altLang="en-US" sz="18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899178" y="365936"/>
            <a:ext cx="4268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4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蓄冷罐</a:t>
            </a:r>
            <a:r>
              <a:rPr lang="en-US" altLang="zh-CN" sz="24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例行维护</a:t>
            </a:r>
            <a:endParaRPr lang="zh-CN" altLang="en-US" sz="2400" b="1" kern="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4497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pPr/>
              <a:t>12</a:t>
            </a:fld>
            <a:endParaRPr lang="zh-CN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5600" y="1281753"/>
            <a:ext cx="8258175" cy="2343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5600" y="3624903"/>
            <a:ext cx="8248650" cy="235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899178" y="365936"/>
            <a:ext cx="4268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4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蓄冷罐</a:t>
            </a:r>
            <a:r>
              <a:rPr lang="en-US" altLang="zh-CN" sz="24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例行维护</a:t>
            </a:r>
            <a:endParaRPr lang="zh-CN" altLang="en-US" sz="2400" b="1" kern="0" dirty="0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18777" y="802321"/>
            <a:ext cx="27973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/>
              <a:t>氮封装置原理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817916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pPr/>
              <a:t>13</a:t>
            </a:fld>
            <a:endParaRPr lang="zh-CN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0572" y="1412776"/>
            <a:ext cx="7776864" cy="4608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899178" y="365936"/>
            <a:ext cx="4268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4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蓄冷罐</a:t>
            </a:r>
            <a:r>
              <a:rPr lang="en-US" altLang="zh-CN" sz="24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例行维护</a:t>
            </a:r>
            <a:endParaRPr lang="zh-CN" altLang="en-US" sz="2400" b="1" kern="0" dirty="0">
              <a:solidFill>
                <a:schemeClr val="accent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18777" y="802321"/>
            <a:ext cx="27973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/>
              <a:t>氮封装置</a:t>
            </a:r>
            <a:endParaRPr lang="zh-CN" altLang="en-US" sz="2000" dirty="0"/>
          </a:p>
        </p:txBody>
      </p:sp>
      <p:sp>
        <p:nvSpPr>
          <p:cNvPr id="3" name="矩形标注 2"/>
          <p:cNvSpPr/>
          <p:nvPr/>
        </p:nvSpPr>
        <p:spPr>
          <a:xfrm>
            <a:off x="3298919" y="1412776"/>
            <a:ext cx="914400" cy="612648"/>
          </a:xfrm>
          <a:prstGeom prst="wedgeRectCallout">
            <a:avLst>
              <a:gd name="adj1" fmla="val 158579"/>
              <a:gd name="adj2" fmla="val 11737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旁通阀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7" name="矩形标注 6"/>
          <p:cNvSpPr/>
          <p:nvPr/>
        </p:nvSpPr>
        <p:spPr>
          <a:xfrm>
            <a:off x="2025644" y="4149080"/>
            <a:ext cx="914400" cy="612648"/>
          </a:xfrm>
          <a:prstGeom prst="wedgeRectCallout">
            <a:avLst>
              <a:gd name="adj1" fmla="val 158579"/>
              <a:gd name="adj2" fmla="val 11737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截止阀</a:t>
            </a:r>
            <a:r>
              <a:rPr lang="zh-CN" altLang="en-US" dirty="0" smtClean="0">
                <a:solidFill>
                  <a:schemeClr val="tx1"/>
                </a:solidFill>
              </a:rPr>
              <a:t>阀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矩形标注 7"/>
          <p:cNvSpPr/>
          <p:nvPr/>
        </p:nvSpPr>
        <p:spPr>
          <a:xfrm>
            <a:off x="6960096" y="4005064"/>
            <a:ext cx="914400" cy="612648"/>
          </a:xfrm>
          <a:prstGeom prst="wedgeRectCallout">
            <a:avLst>
              <a:gd name="adj1" fmla="val -120833"/>
              <a:gd name="adj2" fmla="val 99814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截止阀</a:t>
            </a:r>
            <a:r>
              <a:rPr lang="zh-CN" altLang="en-US" dirty="0" smtClean="0">
                <a:solidFill>
                  <a:schemeClr val="tx1"/>
                </a:solidFill>
              </a:rPr>
              <a:t>阀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矩形标注 8"/>
          <p:cNvSpPr/>
          <p:nvPr/>
        </p:nvSpPr>
        <p:spPr>
          <a:xfrm>
            <a:off x="2536919" y="2996952"/>
            <a:ext cx="914400" cy="612648"/>
          </a:xfrm>
          <a:prstGeom prst="wedgeRectCallout">
            <a:avLst>
              <a:gd name="adj1" fmla="val 158579"/>
              <a:gd name="adj2" fmla="val 11737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压力调节阀</a:t>
            </a:r>
            <a:r>
              <a:rPr lang="zh-CN" altLang="en-US" dirty="0" smtClean="0">
                <a:solidFill>
                  <a:schemeClr val="tx1"/>
                </a:solidFill>
              </a:rPr>
              <a:t>阀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矩形标注 9"/>
          <p:cNvSpPr/>
          <p:nvPr/>
        </p:nvSpPr>
        <p:spPr>
          <a:xfrm>
            <a:off x="6045696" y="3303276"/>
            <a:ext cx="914400" cy="612648"/>
          </a:xfrm>
          <a:prstGeom prst="wedgeRectCallout">
            <a:avLst>
              <a:gd name="adj1" fmla="val -109068"/>
              <a:gd name="adj2" fmla="val 25784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过滤器</a:t>
            </a:r>
          </a:p>
        </p:txBody>
      </p:sp>
    </p:spTree>
    <p:extLst>
      <p:ext uri="{BB962C8B-B14F-4D97-AF65-F5344CB8AC3E}">
        <p14:creationId xmlns:p14="http://schemas.microsoft.com/office/powerpoint/2010/main" val="59855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pPr/>
              <a:t>14</a:t>
            </a:fld>
            <a:endParaRPr lang="zh-CN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1768" y="1556792"/>
            <a:ext cx="8412480" cy="4732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组合 4"/>
          <p:cNvGrpSpPr/>
          <p:nvPr/>
        </p:nvGrpSpPr>
        <p:grpSpPr>
          <a:xfrm>
            <a:off x="1899178" y="365936"/>
            <a:ext cx="8871339" cy="1086910"/>
            <a:chOff x="1899178" y="365936"/>
            <a:chExt cx="8871339" cy="1086910"/>
          </a:xfrm>
        </p:grpSpPr>
        <p:sp>
          <p:nvSpPr>
            <p:cNvPr id="4" name="TextBox 3"/>
            <p:cNvSpPr txBox="1"/>
            <p:nvPr/>
          </p:nvSpPr>
          <p:spPr>
            <a:xfrm>
              <a:off x="1899178" y="365936"/>
              <a:ext cx="426883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zh-CN" altLang="en-US" sz="2400" b="1" kern="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蓄冷罐</a:t>
              </a:r>
              <a:r>
                <a:rPr lang="en-US" altLang="zh-CN" sz="2400" b="1" kern="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</a:t>
              </a:r>
              <a:r>
                <a:rPr lang="zh-CN" altLang="en-US" sz="2400" b="1" kern="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例行维护</a:t>
              </a:r>
              <a:endParaRPr lang="zh-CN" altLang="en-US" sz="2400" b="1" kern="0" dirty="0">
                <a:solidFill>
                  <a:schemeClr val="accent1"/>
                </a:solidFill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1899178" y="1052736"/>
              <a:ext cx="887133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latin typeface="+mj-ea"/>
                  <a:ea typeface="+mj-ea"/>
                </a:rPr>
                <a:t>溢流管底部的</a:t>
              </a:r>
              <a:r>
                <a:rPr lang="en-US" altLang="zh-CN" sz="2000" dirty="0">
                  <a:latin typeface="+mj-ea"/>
                  <a:ea typeface="+mj-ea"/>
                </a:rPr>
                <a:t>S </a:t>
              </a:r>
              <a:r>
                <a:rPr lang="zh-CN" altLang="en-US" sz="2000" dirty="0">
                  <a:latin typeface="+mj-ea"/>
                  <a:ea typeface="+mj-ea"/>
                </a:rPr>
                <a:t>型存水</a:t>
              </a:r>
              <a:r>
                <a:rPr lang="zh-CN" altLang="en-US" sz="2000" dirty="0" smtClean="0">
                  <a:latin typeface="+mj-ea"/>
                  <a:ea typeface="+mj-ea"/>
                </a:rPr>
                <a:t>弯每周检查液位高度缺液时加水，（冬季加注防冻液）</a:t>
              </a:r>
              <a:endParaRPr lang="zh-CN" altLang="en-US" sz="2000" dirty="0">
                <a:latin typeface="+mj-ea"/>
                <a:ea typeface="+mj-ea"/>
              </a:endParaRPr>
            </a:p>
          </p:txBody>
        </p:sp>
      </p:grpSp>
      <p:sp>
        <p:nvSpPr>
          <p:cNvPr id="7" name="矩形标注 6"/>
          <p:cNvSpPr/>
          <p:nvPr/>
        </p:nvSpPr>
        <p:spPr>
          <a:xfrm>
            <a:off x="3298394" y="2348880"/>
            <a:ext cx="914400" cy="612648"/>
          </a:xfrm>
          <a:prstGeom prst="wedgeRectCallout">
            <a:avLst>
              <a:gd name="adj1" fmla="val 158579"/>
              <a:gd name="adj2" fmla="val 11737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加</a:t>
            </a:r>
            <a:r>
              <a:rPr lang="zh-CN" altLang="en-US" dirty="0" smtClean="0">
                <a:solidFill>
                  <a:schemeClr val="tx1"/>
                </a:solidFill>
              </a:rPr>
              <a:t>液阀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矩形标注 7"/>
          <p:cNvSpPr/>
          <p:nvPr/>
        </p:nvSpPr>
        <p:spPr>
          <a:xfrm>
            <a:off x="2207568" y="4221088"/>
            <a:ext cx="914400" cy="612648"/>
          </a:xfrm>
          <a:prstGeom prst="wedgeRectCallout">
            <a:avLst>
              <a:gd name="adj1" fmla="val 158579"/>
              <a:gd name="adj2" fmla="val 11737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</a:t>
            </a:r>
            <a:r>
              <a:rPr lang="zh-CN" altLang="en-US" dirty="0" smtClean="0">
                <a:solidFill>
                  <a:schemeClr val="tx1"/>
                </a:solidFill>
              </a:rPr>
              <a:t>型存水弯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492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pPr/>
              <a:t>15</a:t>
            </a:fld>
            <a:endParaRPr lang="zh-CN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536" y="1556792"/>
            <a:ext cx="8229600" cy="48965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899178" y="365936"/>
            <a:ext cx="4268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4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蓄冷罐</a:t>
            </a:r>
            <a:r>
              <a:rPr lang="en-US" altLang="zh-CN" sz="24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例行维护</a:t>
            </a:r>
            <a:endParaRPr lang="zh-CN" altLang="en-US" sz="2400" b="1" kern="0" dirty="0">
              <a:solidFill>
                <a:schemeClr val="accent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85800" y="827601"/>
            <a:ext cx="93093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罐</a:t>
            </a:r>
            <a:r>
              <a:rPr lang="zh-CN" altLang="en-US" sz="2000" dirty="0" smtClean="0"/>
              <a:t>顶温度传感器套管</a:t>
            </a:r>
            <a:r>
              <a:rPr lang="zh-CN" altLang="en-US" sz="2000" dirty="0"/>
              <a:t>端部</a:t>
            </a:r>
            <a:r>
              <a:rPr lang="en-US" altLang="zh-CN" sz="2000" dirty="0"/>
              <a:t>S </a:t>
            </a:r>
            <a:r>
              <a:rPr lang="zh-CN" altLang="en-US" sz="2000" dirty="0"/>
              <a:t>型存水</a:t>
            </a:r>
            <a:r>
              <a:rPr lang="zh-CN" altLang="en-US" sz="2000" dirty="0" smtClean="0"/>
              <a:t>弯</a:t>
            </a:r>
            <a:r>
              <a:rPr lang="zh-CN" altLang="en-US" sz="2000" dirty="0">
                <a:latin typeface="+mj-ea"/>
              </a:rPr>
              <a:t>每周检查液位高度缺</a:t>
            </a:r>
            <a:r>
              <a:rPr lang="zh-CN" altLang="en-US" sz="2000" dirty="0" smtClean="0">
                <a:latin typeface="+mj-ea"/>
              </a:rPr>
              <a:t>液加</a:t>
            </a:r>
            <a:r>
              <a:rPr lang="zh-CN" altLang="en-US" sz="2000" dirty="0">
                <a:latin typeface="+mj-ea"/>
              </a:rPr>
              <a:t>水，（冬季加注防冻液）</a:t>
            </a:r>
          </a:p>
          <a:p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7" name="矩形标注 6"/>
          <p:cNvSpPr/>
          <p:nvPr/>
        </p:nvSpPr>
        <p:spPr>
          <a:xfrm>
            <a:off x="3576393" y="1665384"/>
            <a:ext cx="914400" cy="612648"/>
          </a:xfrm>
          <a:prstGeom prst="wedgeRectCallout">
            <a:avLst>
              <a:gd name="adj1" fmla="val 170344"/>
              <a:gd name="adj2" fmla="val -993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加液阀</a:t>
            </a:r>
          </a:p>
        </p:txBody>
      </p:sp>
      <p:sp>
        <p:nvSpPr>
          <p:cNvPr id="8" name="矩形标注 7"/>
          <p:cNvSpPr/>
          <p:nvPr/>
        </p:nvSpPr>
        <p:spPr>
          <a:xfrm>
            <a:off x="8256240" y="4077072"/>
            <a:ext cx="914400" cy="612648"/>
          </a:xfrm>
          <a:prstGeom prst="wedgeRectCallout">
            <a:avLst>
              <a:gd name="adj1" fmla="val -178186"/>
              <a:gd name="adj2" fmla="val 3238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S</a:t>
            </a:r>
            <a:r>
              <a:rPr lang="zh-CN" altLang="en-US" dirty="0" smtClean="0">
                <a:solidFill>
                  <a:schemeClr val="tx1"/>
                </a:solidFill>
              </a:rPr>
              <a:t>型存</a:t>
            </a:r>
            <a:r>
              <a:rPr lang="zh-CN" altLang="en-US" dirty="0">
                <a:solidFill>
                  <a:schemeClr val="tx1"/>
                </a:solidFill>
              </a:rPr>
              <a:t>水弯</a:t>
            </a:r>
          </a:p>
        </p:txBody>
      </p:sp>
    </p:spTree>
    <p:extLst>
      <p:ext uri="{BB962C8B-B14F-4D97-AF65-F5344CB8AC3E}">
        <p14:creationId xmlns:p14="http://schemas.microsoft.com/office/powerpoint/2010/main" val="417792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pPr/>
              <a:t>16</a:t>
            </a:fld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3238" y="1196752"/>
            <a:ext cx="7097418" cy="497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0281782"/>
              </p:ext>
            </p:extLst>
          </p:nvPr>
        </p:nvGraphicFramePr>
        <p:xfrm>
          <a:off x="1310566" y="1196754"/>
          <a:ext cx="3592672" cy="4990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9637"/>
                <a:gridCol w="3183035"/>
              </a:tblGrid>
              <a:tr h="111985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序号</a:t>
                      </a: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氮封装置检查</a:t>
                      </a:r>
                    </a:p>
                  </a:txBody>
                  <a:tcPr marT="45734" marB="45734" anchor="ctr"/>
                </a:tc>
              </a:tr>
              <a:tr h="967783">
                <a:tc>
                  <a:txBody>
                    <a:bodyPr/>
                    <a:lstStyle/>
                    <a:p>
                      <a:pPr marL="0" algn="ctr" defTabSz="1218565" rtl="0" eaLnBrk="1" fontAlgn="ctr" latinLnBrk="0" hangingPunct="1"/>
                      <a:r>
                        <a:rPr lang="en-US" altLang="zh-CN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检查氮气瓶压力表是否有漏气现象；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8" marB="0" anchor="ctr"/>
                </a:tc>
              </a:tr>
              <a:tr h="967783">
                <a:tc>
                  <a:txBody>
                    <a:bodyPr/>
                    <a:lstStyle/>
                    <a:p>
                      <a:pPr marL="0" algn="ctr" defTabSz="1218565" rtl="0" eaLnBrk="1" fontAlgn="ctr" latinLnBrk="0" hangingPunct="1"/>
                      <a:r>
                        <a:rPr lang="en-US" altLang="zh-CN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检查高压表压力是否正常（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1Mpa-15Mpa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）；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8" marB="0" anchor="ctr"/>
                </a:tc>
              </a:tr>
              <a:tr h="967783">
                <a:tc>
                  <a:txBody>
                    <a:bodyPr/>
                    <a:lstStyle/>
                    <a:p>
                      <a:pPr marL="0" algn="ctr" defTabSz="1218565" rtl="0" eaLnBrk="1" fontAlgn="ctr" latinLnBrk="0" hangingPunct="1"/>
                      <a:r>
                        <a:rPr lang="en-US" altLang="zh-CN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检查低压表是否正常（≤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0.1Mpa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）；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8" marB="0" anchor="ctr"/>
                </a:tc>
              </a:tr>
              <a:tr h="967783">
                <a:tc>
                  <a:txBody>
                    <a:bodyPr/>
                    <a:lstStyle/>
                    <a:p>
                      <a:pPr marL="0" algn="ctr" defTabSz="1218565" rtl="0" eaLnBrk="1" fontAlgn="ctr" latinLnBrk="0" hangingPunct="1"/>
                      <a:r>
                        <a:rPr lang="en-US" altLang="zh-CN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4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如高压表低于正常压力，需更换氮气瓶。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8" marB="0" anchor="ctr"/>
                </a:tc>
              </a:tr>
            </a:tbl>
          </a:graphicData>
        </a:graphic>
      </p:graphicFrame>
      <p:sp>
        <p:nvSpPr>
          <p:cNvPr id="7" name="矩形标注 6"/>
          <p:cNvSpPr/>
          <p:nvPr/>
        </p:nvSpPr>
        <p:spPr>
          <a:xfrm>
            <a:off x="6168008" y="2816223"/>
            <a:ext cx="914400" cy="612775"/>
          </a:xfrm>
          <a:prstGeom prst="wedgeRectCallout">
            <a:avLst>
              <a:gd name="adj1" fmla="val 107459"/>
              <a:gd name="adj2" fmla="val 68286"/>
            </a:avLst>
          </a:prstGeom>
          <a:solidFill>
            <a:schemeClr val="bg1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dirty="0">
                <a:solidFill>
                  <a:schemeClr val="tx1"/>
                </a:solidFill>
              </a:rPr>
              <a:t>压低表</a:t>
            </a:r>
            <a:endParaRPr lang="zh-CN" altLang="en-US" dirty="0"/>
          </a:p>
        </p:txBody>
      </p:sp>
      <p:sp>
        <p:nvSpPr>
          <p:cNvPr id="8" name="矩形标注 7"/>
          <p:cNvSpPr/>
          <p:nvPr/>
        </p:nvSpPr>
        <p:spPr>
          <a:xfrm>
            <a:off x="6888088" y="1886771"/>
            <a:ext cx="914400" cy="611188"/>
          </a:xfrm>
          <a:prstGeom prst="wedgeRectCallout">
            <a:avLst>
              <a:gd name="adj1" fmla="val 91866"/>
              <a:gd name="adj2" fmla="val 14349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 dirty="0" smtClean="0">
                <a:solidFill>
                  <a:schemeClr val="tx1"/>
                </a:solidFill>
              </a:rPr>
              <a:t>高压表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899178" y="365936"/>
            <a:ext cx="4268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4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蓄冷罐</a:t>
            </a:r>
            <a:r>
              <a:rPr lang="en-US" altLang="zh-CN" sz="24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例行维护</a:t>
            </a:r>
            <a:endParaRPr lang="zh-CN" altLang="en-US" sz="2400" b="1" kern="0" dirty="0">
              <a:solidFill>
                <a:schemeClr val="accent1"/>
              </a:solidFill>
            </a:endParaRPr>
          </a:p>
        </p:txBody>
      </p:sp>
      <p:sp>
        <p:nvSpPr>
          <p:cNvPr id="10" name="矩形标注 9"/>
          <p:cNvSpPr/>
          <p:nvPr/>
        </p:nvSpPr>
        <p:spPr>
          <a:xfrm>
            <a:off x="9048328" y="4073038"/>
            <a:ext cx="914400" cy="612648"/>
          </a:xfrm>
          <a:prstGeom prst="wedgeRectCallout">
            <a:avLst>
              <a:gd name="adj1" fmla="val -142892"/>
              <a:gd name="adj2" fmla="val -88948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压力调节阀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4348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pPr/>
              <a:t>17</a:t>
            </a:fld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9631" y="1186443"/>
            <a:ext cx="4241026" cy="543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99178" y="365936"/>
            <a:ext cx="4268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4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蓄冷罐</a:t>
            </a:r>
            <a:r>
              <a:rPr lang="en-US" altLang="zh-CN" sz="24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例行维护</a:t>
            </a:r>
            <a:endParaRPr lang="zh-CN" altLang="en-US" sz="2400" b="1" kern="0" dirty="0">
              <a:solidFill>
                <a:schemeClr val="accent1"/>
              </a:solidFill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8403735"/>
              </p:ext>
            </p:extLst>
          </p:nvPr>
        </p:nvGraphicFramePr>
        <p:xfrm>
          <a:off x="1271464" y="1190840"/>
          <a:ext cx="2592288" cy="49024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573"/>
                <a:gridCol w="2296715"/>
              </a:tblGrid>
              <a:tr h="109919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序号</a:t>
                      </a: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呼吸阀结构原理</a:t>
                      </a:r>
                    </a:p>
                  </a:txBody>
                  <a:tcPr marT="45734" marB="45734" anchor="ctr"/>
                </a:tc>
              </a:tr>
              <a:tr h="760653">
                <a:tc>
                  <a:txBody>
                    <a:bodyPr/>
                    <a:lstStyle/>
                    <a:p>
                      <a:pPr marL="0" algn="ctr" defTabSz="1218565" rtl="0" eaLnBrk="1" fontAlgn="ctr" latinLnBrk="0" hangingPunct="1"/>
                      <a:r>
                        <a:rPr lang="en-US" altLang="zh-CN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阀盖；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8" marB="0" anchor="ctr"/>
                </a:tc>
              </a:tr>
              <a:tr h="760653">
                <a:tc>
                  <a:txBody>
                    <a:bodyPr/>
                    <a:lstStyle/>
                    <a:p>
                      <a:pPr marL="0" algn="ctr" defTabSz="1218565" rtl="0" eaLnBrk="1" fontAlgn="ctr" latinLnBrk="0" hangingPunct="1"/>
                      <a:r>
                        <a:rPr lang="en-US" altLang="zh-CN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负压阀盘；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8" marB="0" anchor="ctr"/>
                </a:tc>
              </a:tr>
              <a:tr h="760653">
                <a:tc>
                  <a:txBody>
                    <a:bodyPr/>
                    <a:lstStyle/>
                    <a:p>
                      <a:pPr marL="0" algn="ctr" defTabSz="1218565" rtl="0" eaLnBrk="1" fontAlgn="ctr" latinLnBrk="0" hangingPunct="1"/>
                      <a:r>
                        <a:rPr lang="en-US" altLang="zh-CN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阀体；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8" marB="0" anchor="ctr"/>
                </a:tc>
              </a:tr>
              <a:tr h="760653">
                <a:tc>
                  <a:txBody>
                    <a:bodyPr/>
                    <a:lstStyle/>
                    <a:p>
                      <a:pPr marL="0" algn="ctr" defTabSz="1218565" rtl="0" eaLnBrk="1" fontAlgn="ctr" latinLnBrk="0" hangingPunct="1"/>
                      <a:r>
                        <a:rPr lang="en-US" altLang="zh-CN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4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防雨嘴；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8" marB="0" anchor="ctr"/>
                </a:tc>
              </a:tr>
              <a:tr h="760653">
                <a:tc>
                  <a:txBody>
                    <a:bodyPr/>
                    <a:lstStyle/>
                    <a:p>
                      <a:pPr marL="0" algn="ctr" defTabSz="1218565" rtl="0" eaLnBrk="1" fontAlgn="ctr" latinLnBrk="0" hangingPunct="1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5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正压阀盘。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8" marB="0" anchor="ctr"/>
                </a:tc>
              </a:tr>
            </a:tbl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3752" y="1186443"/>
            <a:ext cx="4032448" cy="543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80977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pPr/>
              <a:t>18</a:t>
            </a:fld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896" y="1553725"/>
            <a:ext cx="6964296" cy="46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878821" y="332656"/>
            <a:ext cx="55853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4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蓄冷罐</a:t>
            </a:r>
            <a:r>
              <a:rPr lang="en-US" altLang="zh-CN" sz="24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b="1" kern="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例行维护</a:t>
            </a:r>
            <a:endParaRPr lang="zh-CN" altLang="en-US" sz="2400" b="1" kern="0" dirty="0">
              <a:solidFill>
                <a:schemeClr val="accent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3392" y="923528"/>
            <a:ext cx="11856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每周对呼吸阀进行开盖巡检，把呼吸阀顶部盖子打开，检查呼吸阀</a:t>
            </a:r>
            <a:r>
              <a:rPr lang="zh-CN" altLang="en-US" dirty="0" smtClean="0"/>
              <a:t>阀体</a:t>
            </a:r>
            <a:r>
              <a:rPr lang="zh-CN" altLang="en-US" dirty="0"/>
              <a:t>弹簧能否正常弹起，确保呼吸阀能正常工作。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3445017"/>
              </p:ext>
            </p:extLst>
          </p:nvPr>
        </p:nvGraphicFramePr>
        <p:xfrm>
          <a:off x="1415480" y="1553725"/>
          <a:ext cx="3744416" cy="4608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6938"/>
                <a:gridCol w="3317478"/>
              </a:tblGrid>
              <a:tr h="103392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序号</a:t>
                      </a: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检查呼吸阀</a:t>
                      </a:r>
                    </a:p>
                  </a:txBody>
                  <a:tcPr marT="45734" marB="45734" anchor="ctr"/>
                </a:tc>
              </a:tr>
              <a:tr h="893520">
                <a:tc>
                  <a:txBody>
                    <a:bodyPr/>
                    <a:lstStyle/>
                    <a:p>
                      <a:pPr marL="0" algn="ctr" defTabSz="1218565" rtl="0" eaLnBrk="1" fontAlgn="ctr" latinLnBrk="0" hangingPunct="1"/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工具：电钻、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17mm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披头。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17mm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扳手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8" marB="0" anchor="ctr"/>
                </a:tc>
              </a:tr>
              <a:tr h="893520">
                <a:tc>
                  <a:txBody>
                    <a:bodyPr/>
                    <a:lstStyle/>
                    <a:p>
                      <a:pPr marL="0" algn="ctr" defTabSz="1218565" rtl="0" eaLnBrk="1" fontAlgn="ctr" latinLnBrk="0" hangingPunct="1"/>
                      <a:r>
                        <a:rPr lang="en-US" altLang="zh-CN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拆掉阀盖六颗螺栓；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8" marB="0" anchor="ctr"/>
                </a:tc>
              </a:tr>
              <a:tr h="893520">
                <a:tc>
                  <a:txBody>
                    <a:bodyPr/>
                    <a:lstStyle/>
                    <a:p>
                      <a:pPr marL="0" algn="ctr" defTabSz="1218565" rtl="0" eaLnBrk="1" fontAlgn="ctr" latinLnBrk="0" hangingPunct="1"/>
                      <a:r>
                        <a:rPr lang="en-US" altLang="zh-CN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取出负压阀盘、正压阀盘；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8" marB="0" anchor="ctr"/>
                </a:tc>
              </a:tr>
              <a:tr h="893520">
                <a:tc>
                  <a:txBody>
                    <a:bodyPr/>
                    <a:lstStyle/>
                    <a:p>
                      <a:pPr marL="0" algn="ctr" defTabSz="1218565" rtl="0" eaLnBrk="1" fontAlgn="ctr" latinLnBrk="0" hangingPunct="1"/>
                      <a:r>
                        <a:rPr lang="en-US" altLang="zh-CN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3</a:t>
                      </a:r>
                      <a:endParaRPr lang="zh-CN" altLang="en-US" sz="1600" b="0" i="0" u="none" strike="noStrike" kern="120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检查</a:t>
                      </a:r>
                      <a:r>
                        <a:rPr lang="zh-CN" altLang="en-US" sz="1600" b="0" i="0" u="none" strike="noStrike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呼吸阀是否有漏气、粘结、堵塞、冻结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；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525" marR="9525" marT="9528" marB="0" anchor="ctr"/>
                </a:tc>
              </a:tr>
            </a:tbl>
          </a:graphicData>
        </a:graphic>
      </p:graphicFrame>
      <p:sp>
        <p:nvSpPr>
          <p:cNvPr id="7" name="矩形标注 6"/>
          <p:cNvSpPr/>
          <p:nvPr/>
        </p:nvSpPr>
        <p:spPr>
          <a:xfrm>
            <a:off x="5303912" y="3245077"/>
            <a:ext cx="914400" cy="612648"/>
          </a:xfrm>
          <a:prstGeom prst="wedgeRectCallout">
            <a:avLst>
              <a:gd name="adj1" fmla="val 130638"/>
              <a:gd name="adj2" fmla="val 99813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负压盘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矩形标注 7"/>
          <p:cNvSpPr/>
          <p:nvPr/>
        </p:nvSpPr>
        <p:spPr>
          <a:xfrm>
            <a:off x="10378952" y="2420888"/>
            <a:ext cx="914400" cy="612648"/>
          </a:xfrm>
          <a:prstGeom prst="wedgeRectCallout">
            <a:avLst>
              <a:gd name="adj1" fmla="val -114950"/>
              <a:gd name="adj2" fmla="val 15249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正</a:t>
            </a:r>
            <a:r>
              <a:rPr lang="zh-CN" altLang="en-US" dirty="0" smtClean="0">
                <a:solidFill>
                  <a:schemeClr val="tx1"/>
                </a:solidFill>
              </a:rPr>
              <a:t>压盘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318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直接连接符 33"/>
          <p:cNvCxnSpPr/>
          <p:nvPr/>
        </p:nvCxnSpPr>
        <p:spPr>
          <a:xfrm>
            <a:off x="5014892" y="1948528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5014892" y="2066089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5014892" y="1870154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5014892" y="1987715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5014892" y="2105276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5014892" y="202690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5014892" y="1909341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2063552" y="2060848"/>
            <a:ext cx="7775701" cy="810099"/>
            <a:chOff x="3504874" y="1353111"/>
            <a:chExt cx="5182251" cy="1057946"/>
          </a:xfrm>
        </p:grpSpPr>
        <p:sp>
          <p:nvSpPr>
            <p:cNvPr id="13" name="矩形 12"/>
            <p:cNvSpPr/>
            <p:nvPr/>
          </p:nvSpPr>
          <p:spPr>
            <a:xfrm>
              <a:off x="5108996" y="1353111"/>
              <a:ext cx="3578129" cy="1057946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4" name="矩形 29"/>
            <p:cNvSpPr/>
            <p:nvPr/>
          </p:nvSpPr>
          <p:spPr>
            <a:xfrm>
              <a:off x="3504874" y="1353111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758792" y="1516717"/>
              <a:ext cx="564237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accent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6" name="TextBox 42"/>
            <p:cNvSpPr txBox="1"/>
            <p:nvPr/>
          </p:nvSpPr>
          <p:spPr>
            <a:xfrm>
              <a:off x="5269496" y="1716282"/>
              <a:ext cx="3416854" cy="442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培训目标及培训要求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062389" y="3012939"/>
            <a:ext cx="7775702" cy="810099"/>
            <a:chOff x="3504874" y="2510154"/>
            <a:chExt cx="5182252" cy="1057946"/>
          </a:xfrm>
        </p:grpSpPr>
        <p:sp>
          <p:nvSpPr>
            <p:cNvPr id="18" name="矩形 17"/>
            <p:cNvSpPr/>
            <p:nvPr/>
          </p:nvSpPr>
          <p:spPr>
            <a:xfrm>
              <a:off x="5108996" y="2510154"/>
              <a:ext cx="3578130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29"/>
            <p:cNvSpPr/>
            <p:nvPr/>
          </p:nvSpPr>
          <p:spPr>
            <a:xfrm>
              <a:off x="3504874" y="2510154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0" name="TextBox 80"/>
            <p:cNvSpPr txBox="1"/>
            <p:nvPr/>
          </p:nvSpPr>
          <p:spPr>
            <a:xfrm>
              <a:off x="3744450" y="2670391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accent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1" name="TextBox 81"/>
            <p:cNvSpPr txBox="1"/>
            <p:nvPr/>
          </p:nvSpPr>
          <p:spPr>
            <a:xfrm>
              <a:off x="5269498" y="2873327"/>
              <a:ext cx="3417628" cy="442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蓄</a:t>
              </a:r>
              <a:r>
                <a:rPr lang="zh-CN" altLang="en-US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冷罐</a:t>
              </a:r>
              <a:r>
                <a:rPr lang="en-US" altLang="zh-CN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</a:t>
              </a:r>
              <a:r>
                <a:rPr lang="zh-CN" altLang="en-US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厂家维护保养</a:t>
              </a:r>
              <a:endPara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2063552" y="3987053"/>
            <a:ext cx="7775701" cy="810099"/>
            <a:chOff x="3504874" y="3667198"/>
            <a:chExt cx="5182251" cy="1057946"/>
          </a:xfrm>
        </p:grpSpPr>
        <p:sp>
          <p:nvSpPr>
            <p:cNvPr id="23" name="矩形 22"/>
            <p:cNvSpPr/>
            <p:nvPr/>
          </p:nvSpPr>
          <p:spPr>
            <a:xfrm>
              <a:off x="5108996" y="3667198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9"/>
            <p:cNvSpPr/>
            <p:nvPr/>
          </p:nvSpPr>
          <p:spPr>
            <a:xfrm>
              <a:off x="3504874" y="3667198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5" name="TextBox 89"/>
            <p:cNvSpPr txBox="1"/>
            <p:nvPr/>
          </p:nvSpPr>
          <p:spPr>
            <a:xfrm>
              <a:off x="3736212" y="3822566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accent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6" name="TextBox 90"/>
            <p:cNvSpPr txBox="1"/>
            <p:nvPr/>
          </p:nvSpPr>
          <p:spPr>
            <a:xfrm>
              <a:off x="5269499" y="4030369"/>
              <a:ext cx="3416852" cy="442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蓄冷罐</a:t>
              </a:r>
              <a:r>
                <a:rPr lang="en-US" altLang="zh-CN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</a:t>
              </a:r>
              <a:r>
                <a:rPr lang="zh-CN" altLang="en-US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例行维护</a:t>
              </a:r>
              <a:endPara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pPr/>
              <a:t>1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pPr/>
              <a:t>19</a:t>
            </a:fld>
            <a:endParaRPr lang="zh-CN" alt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7513" y="1341438"/>
            <a:ext cx="8594725" cy="4833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标注 3"/>
          <p:cNvSpPr/>
          <p:nvPr/>
        </p:nvSpPr>
        <p:spPr>
          <a:xfrm>
            <a:off x="4511824" y="1524013"/>
            <a:ext cx="914400" cy="612648"/>
          </a:xfrm>
          <a:prstGeom prst="wedgeRectCallout">
            <a:avLst>
              <a:gd name="adj1" fmla="val 110510"/>
              <a:gd name="adj2" fmla="val 6250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人孔</a:t>
            </a:r>
          </a:p>
        </p:txBody>
      </p:sp>
      <p:sp>
        <p:nvSpPr>
          <p:cNvPr id="6" name="矩形标注 5"/>
          <p:cNvSpPr/>
          <p:nvPr/>
        </p:nvSpPr>
        <p:spPr>
          <a:xfrm>
            <a:off x="4054624" y="4509120"/>
            <a:ext cx="914400" cy="612648"/>
          </a:xfrm>
          <a:prstGeom prst="wedgeRectCallout">
            <a:avLst>
              <a:gd name="adj1" fmla="val 110510"/>
              <a:gd name="adj2" fmla="val 6250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solidFill>
                  <a:schemeClr val="tx1"/>
                </a:solidFill>
              </a:rPr>
              <a:t>人孔</a:t>
            </a:r>
            <a:endParaRPr lang="zh-CN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4982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5000">
              <a:srgbClr val="E6E6E6"/>
            </a:gs>
            <a:gs pos="25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pPr/>
              <a:t>2</a:t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培训目标及培训要求</a:t>
            </a:r>
          </a:p>
        </p:txBody>
      </p:sp>
      <p:sp>
        <p:nvSpPr>
          <p:cNvPr id="3" name="矩形 2"/>
          <p:cNvSpPr/>
          <p:nvPr/>
        </p:nvSpPr>
        <p:spPr>
          <a:xfrm>
            <a:off x="1847528" y="1412776"/>
            <a:ext cx="8568952" cy="17786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培训目的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本课程针对润泽科技数据中心运维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团队，暖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通系统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运维全职人员进行，旨在使相关人员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掌握蓄冷罐维护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操作流程以及安全注意事项等内容，以进一步提高润泽科技数据中心运维人员安全操作水平。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999928" y="3573016"/>
            <a:ext cx="8568952" cy="1410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培训要求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该课程考核合格分数线为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80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分， 参训人员需要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掌握蓄冷罐系统维护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操作流程以及安全注意事项，能够按照标准维护操作程序，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进行蓄冷罐的例行维护保养。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直接连接符 33"/>
          <p:cNvCxnSpPr/>
          <p:nvPr/>
        </p:nvCxnSpPr>
        <p:spPr>
          <a:xfrm>
            <a:off x="5014892" y="1948528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5014892" y="2066089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5014892" y="1870154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5014892" y="1987715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5014892" y="2105276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5014892" y="202690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5014892" y="1909341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11"/>
          <p:cNvGrpSpPr/>
          <p:nvPr/>
        </p:nvGrpSpPr>
        <p:grpSpPr>
          <a:xfrm>
            <a:off x="2063552" y="2060848"/>
            <a:ext cx="7775701" cy="810099"/>
            <a:chOff x="3504874" y="1353111"/>
            <a:chExt cx="5182251" cy="1057946"/>
          </a:xfrm>
        </p:grpSpPr>
        <p:sp>
          <p:nvSpPr>
            <p:cNvPr id="13" name="矩形 12"/>
            <p:cNvSpPr/>
            <p:nvPr/>
          </p:nvSpPr>
          <p:spPr>
            <a:xfrm>
              <a:off x="5108996" y="1353111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4" name="矩形 29"/>
            <p:cNvSpPr/>
            <p:nvPr/>
          </p:nvSpPr>
          <p:spPr>
            <a:xfrm>
              <a:off x="3504874" y="1353111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758792" y="1516717"/>
              <a:ext cx="564237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accent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6" name="TextBox 42"/>
            <p:cNvSpPr txBox="1"/>
            <p:nvPr/>
          </p:nvSpPr>
          <p:spPr>
            <a:xfrm>
              <a:off x="5269496" y="1716282"/>
              <a:ext cx="3416854" cy="442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培训目标及培训要求</a:t>
              </a:r>
            </a:p>
          </p:txBody>
        </p:sp>
      </p:grpSp>
      <p:grpSp>
        <p:nvGrpSpPr>
          <p:cNvPr id="4" name="组合 16"/>
          <p:cNvGrpSpPr/>
          <p:nvPr/>
        </p:nvGrpSpPr>
        <p:grpSpPr>
          <a:xfrm>
            <a:off x="2062389" y="3012939"/>
            <a:ext cx="7775702" cy="810099"/>
            <a:chOff x="3504874" y="2510154"/>
            <a:chExt cx="5182252" cy="1057946"/>
          </a:xfrm>
        </p:grpSpPr>
        <p:sp>
          <p:nvSpPr>
            <p:cNvPr id="18" name="矩形 17"/>
            <p:cNvSpPr/>
            <p:nvPr/>
          </p:nvSpPr>
          <p:spPr>
            <a:xfrm>
              <a:off x="5108996" y="2510154"/>
              <a:ext cx="3578130" cy="1057946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29"/>
            <p:cNvSpPr/>
            <p:nvPr/>
          </p:nvSpPr>
          <p:spPr>
            <a:xfrm>
              <a:off x="3504874" y="2510154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0" name="TextBox 80"/>
            <p:cNvSpPr txBox="1"/>
            <p:nvPr/>
          </p:nvSpPr>
          <p:spPr>
            <a:xfrm>
              <a:off x="3744450" y="2670391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accent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1" name="TextBox 81"/>
            <p:cNvSpPr txBox="1"/>
            <p:nvPr/>
          </p:nvSpPr>
          <p:spPr>
            <a:xfrm>
              <a:off x="5269498" y="2873327"/>
              <a:ext cx="3417628" cy="442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蓄</a:t>
              </a:r>
              <a:r>
                <a:rPr lang="zh-CN" altLang="en-US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冷罐</a:t>
              </a:r>
              <a:r>
                <a:rPr lang="en-US" altLang="zh-CN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</a:t>
              </a:r>
              <a:r>
                <a:rPr lang="zh-CN" altLang="en-US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厂家维护保养</a:t>
              </a:r>
              <a:endPara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" name="组合 21"/>
          <p:cNvGrpSpPr/>
          <p:nvPr/>
        </p:nvGrpSpPr>
        <p:grpSpPr>
          <a:xfrm>
            <a:off x="2063552" y="3987053"/>
            <a:ext cx="7775701" cy="810099"/>
            <a:chOff x="3504874" y="3667198"/>
            <a:chExt cx="5182251" cy="1057946"/>
          </a:xfrm>
        </p:grpSpPr>
        <p:sp>
          <p:nvSpPr>
            <p:cNvPr id="23" name="矩形 22"/>
            <p:cNvSpPr/>
            <p:nvPr/>
          </p:nvSpPr>
          <p:spPr>
            <a:xfrm>
              <a:off x="5108996" y="3667198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9"/>
            <p:cNvSpPr/>
            <p:nvPr/>
          </p:nvSpPr>
          <p:spPr>
            <a:xfrm>
              <a:off x="3504874" y="3667198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5" name="TextBox 89"/>
            <p:cNvSpPr txBox="1"/>
            <p:nvPr/>
          </p:nvSpPr>
          <p:spPr>
            <a:xfrm>
              <a:off x="3736212" y="3822566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accent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6" name="TextBox 90"/>
            <p:cNvSpPr txBox="1"/>
            <p:nvPr/>
          </p:nvSpPr>
          <p:spPr>
            <a:xfrm>
              <a:off x="5269499" y="4030369"/>
              <a:ext cx="3416852" cy="442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蓄冷罐</a:t>
              </a:r>
              <a:r>
                <a:rPr lang="en-US" altLang="zh-CN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</a:t>
              </a:r>
              <a:r>
                <a:rPr lang="zh-CN" altLang="en-US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例行维护</a:t>
              </a:r>
              <a:endPara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pPr/>
              <a:t>3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pPr/>
              <a:t>4</a:t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蓄冷罐</a:t>
            </a:r>
            <a:r>
              <a:rPr lang="en-US" altLang="zh-CN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厂家维护保养</a:t>
            </a:r>
            <a:endParaRPr lang="zh-CN" altLang="en-US" sz="2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1271464" y="1124744"/>
          <a:ext cx="9520496" cy="46533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8058"/>
                <a:gridCol w="8432438"/>
              </a:tblGrid>
              <a:tr h="47880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序号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准备工作及回退计划</a:t>
                      </a:r>
                    </a:p>
                  </a:txBody>
                  <a:tcPr anchor="ctr"/>
                </a:tc>
              </a:tr>
              <a:tr h="47880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经过相关领导及部门的变更审批流程；</a:t>
                      </a:r>
                      <a:endParaRPr lang="en-US" altLang="zh-CN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47880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通报基础设施监控室值班人员；</a:t>
                      </a:r>
                      <a:endParaRPr lang="en-US" altLang="zh-CN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</a:tr>
              <a:tr h="47880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穿戴必备的个人防护用品，相关安全技术措施已准备完毕，应至少</a:t>
                      </a: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人配合进行，互相监护；</a:t>
                      </a:r>
                    </a:p>
                  </a:txBody>
                  <a:tcPr marL="9525" marR="9525" marT="9525" marB="0" anchor="ctr"/>
                </a:tc>
              </a:tr>
              <a:tr h="47880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MOP</a:t>
                      </a:r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程序文档及维护记录表；</a:t>
                      </a:r>
                    </a:p>
                  </a:txBody>
                  <a:tcPr marL="9525" marR="9525" marT="9525" marB="0" anchor="ctr"/>
                </a:tc>
              </a:tr>
              <a:tr h="47880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安全防护用品，包括长袖纯棉工作服、护目镜、安全鞋；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/>
                </a:tc>
              </a:tr>
              <a:tr h="47880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厂家配备专业维护保养工具：</a:t>
                      </a:r>
                      <a:endParaRPr lang="en-US" altLang="zh-CN" sz="1600" b="0" i="0" u="none" strike="noStrike" baseline="0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/>
                </a:tc>
              </a:tr>
              <a:tr h="47880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如遇紧急情况可启动备用制冷单元：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9525" marR="9525" marT="9525" marB="0" anchor="ctr"/>
                </a:tc>
              </a:tr>
              <a:tr h="73134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zh-CN" altLang="en-US" sz="16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维护作业过程中若发生异常，不可强行操作，应立即停止操作，对设备问题进行讨论、判定，采取恢复回退操作或隔离措施，待查明问题并修复完成后方可继续按照标准操作程序进行操作。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pPr/>
              <a:t>5</a:t>
            </a:fld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4655840" y="1052736"/>
            <a:ext cx="4426422" cy="5040560"/>
            <a:chOff x="4333875" y="480672"/>
            <a:chExt cx="3524250" cy="5180576"/>
          </a:xfrm>
        </p:grpSpPr>
        <p:pic>
          <p:nvPicPr>
            <p:cNvPr id="4098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33875" y="480672"/>
              <a:ext cx="3524250" cy="2588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099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33875" y="3068960"/>
              <a:ext cx="3524250" cy="2592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9676968"/>
              </p:ext>
            </p:extLst>
          </p:nvPr>
        </p:nvGraphicFramePr>
        <p:xfrm>
          <a:off x="1271464" y="1052736"/>
          <a:ext cx="3278435" cy="51733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3808"/>
                <a:gridCol w="2904627"/>
              </a:tblGrid>
              <a:tr h="81578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/>
                        <a:t>序号</a:t>
                      </a: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 smtClean="0"/>
                        <a:t>蓄冷罐结构原理图</a:t>
                      </a:r>
                    </a:p>
                  </a:txBody>
                  <a:tcPr marT="45734" marB="45734" anchor="ctr"/>
                </a:tc>
              </a:tr>
              <a:tr h="705009">
                <a:tc>
                  <a:txBody>
                    <a:bodyPr/>
                    <a:lstStyle/>
                    <a:p>
                      <a:pPr marL="0" algn="ctr" defTabSz="1218565" rtl="0" eaLnBrk="1" fontAlgn="ctr" latinLnBrk="0" hangingPunct="1"/>
                      <a:r>
                        <a:rPr lang="en-US" altLang="zh-CN" sz="1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1</a:t>
                      </a:r>
                      <a:endParaRPr lang="zh-CN" altLang="en-US" sz="18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  <a:cs typeface="+mn-cs"/>
                      </a:endParaRP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排气孔：排除蓄能罐内残余气体</a:t>
                      </a:r>
                      <a:r>
                        <a:rPr lang="zh-CN" alt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；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9525" marR="9525" marT="9528" marB="0" anchor="ctr"/>
                </a:tc>
              </a:tr>
              <a:tr h="705009">
                <a:tc>
                  <a:txBody>
                    <a:bodyPr/>
                    <a:lstStyle/>
                    <a:p>
                      <a:pPr marL="0" algn="ctr" defTabSz="1218565" rtl="0" eaLnBrk="1" fontAlgn="ctr" latinLnBrk="0" hangingPunct="1"/>
                      <a:r>
                        <a:rPr lang="en-US" altLang="zh-CN" sz="1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2</a:t>
                      </a:r>
                      <a:endParaRPr lang="zh-CN" altLang="en-US" sz="18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  <a:cs typeface="+mn-cs"/>
                      </a:endParaRP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进出水口：连接空调冷冻水系统管路</a:t>
                      </a:r>
                      <a:r>
                        <a:rPr lang="zh-CN" alt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；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9525" marR="9525" marT="9528" marB="0" anchor="ctr"/>
                </a:tc>
              </a:tr>
              <a:tr h="705009">
                <a:tc>
                  <a:txBody>
                    <a:bodyPr/>
                    <a:lstStyle/>
                    <a:p>
                      <a:pPr marL="0" algn="ctr" defTabSz="1218565" rtl="0" eaLnBrk="1" fontAlgn="ctr" latinLnBrk="0" hangingPunct="1"/>
                      <a:r>
                        <a:rPr lang="en-US" altLang="zh-CN" sz="1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3</a:t>
                      </a:r>
                      <a:endParaRPr lang="zh-CN" altLang="en-US" sz="18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  <a:cs typeface="+mn-cs"/>
                      </a:endParaRP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人孔：罐体内部检修时的入口</a:t>
                      </a:r>
                      <a:r>
                        <a:rPr lang="zh-CN" alt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；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9525" marR="9525" marT="9528" marB="0" anchor="ctr"/>
                </a:tc>
              </a:tr>
              <a:tr h="705009">
                <a:tc>
                  <a:txBody>
                    <a:bodyPr/>
                    <a:lstStyle/>
                    <a:p>
                      <a:pPr marL="0" algn="ctr" defTabSz="1218565" rtl="0" eaLnBrk="1" fontAlgn="ctr" latinLnBrk="0" hangingPunct="1"/>
                      <a:r>
                        <a:rPr lang="en-US" altLang="zh-CN" sz="1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4</a:t>
                      </a:r>
                      <a:endParaRPr lang="zh-CN" altLang="en-US" sz="18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  <a:cs typeface="+mn-cs"/>
                      </a:endParaRP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泄水口：排水、排污口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9525" marR="9525" marT="9528" marB="0" anchor="ctr"/>
                </a:tc>
              </a:tr>
              <a:tr h="705009">
                <a:tc>
                  <a:txBody>
                    <a:bodyPr/>
                    <a:lstStyle/>
                    <a:p>
                      <a:pPr marL="0" algn="ctr" defTabSz="1218565" rtl="0" eaLnBrk="1" fontAlgn="ctr" latinLnBrk="0" hangingPunct="1"/>
                      <a:r>
                        <a:rPr lang="en-US" altLang="zh-CN" sz="18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5</a:t>
                      </a:r>
                      <a:endParaRPr lang="zh-CN" altLang="en-US" sz="18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  <a:cs typeface="+mn-cs"/>
                      </a:endParaRP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补水口：补充水量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9525" marR="9525" marT="9528" marB="0" anchor="ctr"/>
                </a:tc>
              </a:tr>
              <a:tr h="763523">
                <a:tc>
                  <a:txBody>
                    <a:bodyPr/>
                    <a:lstStyle/>
                    <a:p>
                      <a:pPr marL="0" algn="ctr" defTabSz="1218565" rtl="0" eaLnBrk="1" fontAlgn="ctr" latinLnBrk="0" hangingPunct="1"/>
                      <a:r>
                        <a:rPr lang="en-US" altLang="zh-CN" sz="18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6</a:t>
                      </a:r>
                      <a:endParaRPr lang="zh-CN" altLang="en-US" sz="1800" b="0" i="0" u="none" strike="noStrike" kern="120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  <a:cs typeface="+mn-cs"/>
                      </a:endParaRPr>
                    </a:p>
                  </a:txBody>
                  <a:tcPr marT="45734" marB="45734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800" b="0" i="0" u="none" strike="noStrike" kern="1200" baseline="0" dirty="0" smtClean="0">
                          <a:solidFill>
                            <a:schemeClr val="dk1"/>
                          </a:solidFill>
                          <a:latin typeface="+mj-ea"/>
                          <a:ea typeface="+mj-ea"/>
                          <a:cs typeface="+mn-cs"/>
                        </a:rPr>
                        <a:t>溢流口：罐内实际储水量超过设计值时，多余部分将从溢流口溢出</a:t>
                      </a:r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9525" marR="9525" marT="9528" marB="0" anchor="ctr"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336360" y="1268760"/>
            <a:ext cx="1273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、呼吸阀</a:t>
            </a:r>
            <a:endParaRPr lang="zh-CN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336360" y="1646313"/>
            <a:ext cx="1273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2</a:t>
            </a:r>
            <a:r>
              <a:rPr lang="zh-CN" altLang="en-US" dirty="0" smtClean="0"/>
              <a:t>、测温孔</a:t>
            </a:r>
            <a:endParaRPr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336360" y="2015645"/>
            <a:ext cx="1042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3</a:t>
            </a:r>
            <a:r>
              <a:rPr lang="zh-CN" altLang="en-US" dirty="0" smtClean="0"/>
              <a:t>、</a:t>
            </a:r>
            <a:r>
              <a:rPr lang="zh-CN" altLang="en-US" dirty="0"/>
              <a:t>人孔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333296" y="2384977"/>
            <a:ext cx="1273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4</a:t>
            </a:r>
            <a:r>
              <a:rPr lang="zh-CN" altLang="en-US" dirty="0" smtClean="0"/>
              <a:t>、</a:t>
            </a:r>
            <a:r>
              <a:rPr lang="zh-CN" altLang="en-US" dirty="0"/>
              <a:t>溢流口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6360" y="2800532"/>
            <a:ext cx="1273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5</a:t>
            </a:r>
            <a:r>
              <a:rPr lang="zh-CN" altLang="en-US" dirty="0" smtClean="0"/>
              <a:t>、补水口</a:t>
            </a:r>
            <a:endParaRPr lang="zh-CN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9336360" y="3201738"/>
            <a:ext cx="1503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6</a:t>
            </a:r>
            <a:r>
              <a:rPr lang="zh-CN" altLang="en-US" dirty="0" smtClean="0"/>
              <a:t>、进出水口</a:t>
            </a:r>
            <a:endParaRPr lang="zh-CN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336360" y="3571070"/>
            <a:ext cx="1273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7</a:t>
            </a:r>
            <a:r>
              <a:rPr lang="zh-CN" altLang="en-US" dirty="0" smtClean="0"/>
              <a:t>、</a:t>
            </a:r>
            <a:r>
              <a:rPr lang="zh-CN" altLang="en-US" dirty="0"/>
              <a:t>泄水口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蓄冷罐</a:t>
            </a:r>
            <a:r>
              <a:rPr lang="zh-CN" altLang="en-US" sz="2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</a:t>
            </a:r>
          </a:p>
        </p:txBody>
      </p:sp>
    </p:spTree>
    <p:extLst>
      <p:ext uri="{BB962C8B-B14F-4D97-AF65-F5344CB8AC3E}">
        <p14:creationId xmlns:p14="http://schemas.microsoft.com/office/powerpoint/2010/main" val="2771917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reveal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pPr/>
              <a:t>6</a:t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蓄冷罐</a:t>
            </a:r>
            <a:r>
              <a:rPr lang="en-US" altLang="zh-CN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厂家维护保养</a:t>
            </a:r>
            <a:endParaRPr lang="zh-CN" altLang="en-US" sz="2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8" name="表格 7"/>
          <p:cNvGraphicFramePr>
            <a:graphicFrameLocks noGrp="1"/>
          </p:cNvGraphicFramePr>
          <p:nvPr/>
        </p:nvGraphicFramePr>
        <p:xfrm>
          <a:off x="479376" y="980728"/>
          <a:ext cx="11233248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7824"/>
                <a:gridCol w="999542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序号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电伴热系统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检查加热器各处固定螺丝是否良好，端子有无破损。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检测电加热运行电流。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检查电控箱的密闭性。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表格 8"/>
          <p:cNvGraphicFramePr>
            <a:graphicFrameLocks noGrp="1"/>
          </p:cNvGraphicFramePr>
          <p:nvPr/>
        </p:nvGraphicFramePr>
        <p:xfrm>
          <a:off x="479376" y="2852936"/>
          <a:ext cx="11233248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7824"/>
                <a:gridCol w="9995424"/>
              </a:tblGrid>
              <a:tr h="24117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序号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自控部分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检查温度、压力、流量、液位传感器实测值和校验值一样。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控制箱内器件完好，控制系统运行正常。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蓄冷功能测试。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释冷功能测试。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保冷功能测试。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报警测试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pPr/>
              <a:t>7</a:t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蓄冷罐</a:t>
            </a:r>
            <a:r>
              <a:rPr lang="en-US" altLang="zh-CN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b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厂家维护保养</a:t>
            </a:r>
            <a:endParaRPr lang="zh-CN" altLang="en-US" sz="2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298094"/>
              </p:ext>
            </p:extLst>
          </p:nvPr>
        </p:nvGraphicFramePr>
        <p:xfrm>
          <a:off x="1703512" y="980728"/>
          <a:ext cx="871296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0107"/>
                <a:gridCol w="775286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n-ea"/>
                          <a:ea typeface="+mn-ea"/>
                        </a:rPr>
                        <a:t>序号</a:t>
                      </a:r>
                      <a:endParaRPr lang="zh-CN" altLang="en-US" sz="1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>
                          <a:latin typeface="+mn-ea"/>
                          <a:ea typeface="+mn-ea"/>
                        </a:rPr>
                        <a:t>罐体检查</a:t>
                      </a:r>
                      <a:endParaRPr lang="zh-CN" altLang="en-US" sz="1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>
                          <a:latin typeface="+mn-ea"/>
                          <a:ea typeface="+mn-ea"/>
                        </a:rPr>
                        <a:t>检查拱顶密封性是否良好。</a:t>
                      </a:r>
                      <a:endParaRPr lang="zh-CN" altLang="en-US" sz="1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>
                          <a:latin typeface="+mn-ea"/>
                          <a:ea typeface="+mn-ea"/>
                        </a:rPr>
                        <a:t>检查蓄冷罐内壁腐蚀情况。</a:t>
                      </a:r>
                      <a:endParaRPr lang="zh-CN" altLang="en-US" sz="1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>
                          <a:latin typeface="+mn-ea"/>
                          <a:ea typeface="+mn-ea"/>
                        </a:rPr>
                        <a:t>检查补水器扶持和结垢情况。</a:t>
                      </a:r>
                      <a:endParaRPr lang="zh-CN" altLang="en-US" sz="1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784697"/>
              </p:ext>
            </p:extLst>
          </p:nvPr>
        </p:nvGraphicFramePr>
        <p:xfrm>
          <a:off x="1703512" y="3933056"/>
          <a:ext cx="871296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0107"/>
                <a:gridCol w="775286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n-ea"/>
                          <a:ea typeface="+mn-ea"/>
                        </a:rPr>
                        <a:t>序号</a:t>
                      </a:r>
                      <a:endParaRPr lang="zh-CN" altLang="en-US" sz="1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>
                          <a:latin typeface="+mn-ea"/>
                          <a:ea typeface="+mn-ea"/>
                        </a:rPr>
                        <a:t>防避雷系统</a:t>
                      </a:r>
                      <a:endParaRPr lang="zh-CN" altLang="en-US" sz="1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>
                          <a:latin typeface="+mn-ea"/>
                          <a:ea typeface="+mn-ea"/>
                        </a:rPr>
                        <a:t>检查避雷设施及相关设施是否缺少和损坏。</a:t>
                      </a:r>
                      <a:endParaRPr lang="zh-CN" altLang="en-US" sz="1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>
                          <a:latin typeface="+mn-ea"/>
                          <a:ea typeface="+mn-ea"/>
                        </a:rPr>
                        <a:t>导体是否发生腐蚀现象。</a:t>
                      </a:r>
                      <a:endParaRPr lang="zh-CN" altLang="en-US" sz="1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>
                          <a:latin typeface="+mn-ea"/>
                          <a:ea typeface="+mn-ea"/>
                        </a:rPr>
                        <a:t>防雷、防静电接地电阻不得大于</a:t>
                      </a:r>
                      <a:r>
                        <a:rPr lang="en-US" altLang="zh-CN" sz="1800" dirty="0" smtClean="0">
                          <a:latin typeface="+mn-ea"/>
                          <a:ea typeface="+mn-ea"/>
                        </a:rPr>
                        <a:t>4Ω</a:t>
                      </a:r>
                      <a:r>
                        <a:rPr lang="zh-CN" altLang="en-US" sz="1800" dirty="0" smtClean="0">
                          <a:latin typeface="+mn-ea"/>
                          <a:ea typeface="+mn-ea"/>
                        </a:rPr>
                        <a:t>。</a:t>
                      </a:r>
                      <a:endParaRPr lang="zh-CN" altLang="en-US" sz="1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3595586"/>
              </p:ext>
            </p:extLst>
          </p:nvPr>
        </p:nvGraphicFramePr>
        <p:xfrm>
          <a:off x="1703512" y="2924944"/>
          <a:ext cx="871296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0107"/>
                <a:gridCol w="775286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>
                          <a:latin typeface="+mn-ea"/>
                          <a:ea typeface="+mn-ea"/>
                        </a:rPr>
                        <a:t>序号</a:t>
                      </a:r>
                      <a:endParaRPr lang="zh-CN" altLang="en-US" sz="1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>
                          <a:latin typeface="+mn-ea"/>
                          <a:ea typeface="+mn-ea"/>
                        </a:rPr>
                        <a:t>氮气装置</a:t>
                      </a:r>
                      <a:endParaRPr lang="zh-CN" altLang="en-US" sz="1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dirty="0" smtClean="0">
                          <a:latin typeface="+mn-ea"/>
                          <a:ea typeface="+mn-ea"/>
                        </a:rPr>
                        <a:t>检查氮气装置、罐体管线</a:t>
                      </a:r>
                      <a:endParaRPr lang="zh-CN" altLang="en-US" sz="1800" dirty="0">
                        <a:latin typeface="+mn-ea"/>
                        <a:ea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直接连接符 33"/>
          <p:cNvCxnSpPr/>
          <p:nvPr/>
        </p:nvCxnSpPr>
        <p:spPr>
          <a:xfrm>
            <a:off x="5014892" y="1948528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5014892" y="2066089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5014892" y="1870154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5014892" y="1987715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5014892" y="2105276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5014892" y="202690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5014892" y="1909341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组合 11"/>
          <p:cNvGrpSpPr/>
          <p:nvPr/>
        </p:nvGrpSpPr>
        <p:grpSpPr>
          <a:xfrm>
            <a:off x="2063552" y="2060848"/>
            <a:ext cx="7775701" cy="810099"/>
            <a:chOff x="3504874" y="1353111"/>
            <a:chExt cx="5182251" cy="1057946"/>
          </a:xfrm>
        </p:grpSpPr>
        <p:sp>
          <p:nvSpPr>
            <p:cNvPr id="13" name="矩形 12"/>
            <p:cNvSpPr/>
            <p:nvPr/>
          </p:nvSpPr>
          <p:spPr>
            <a:xfrm>
              <a:off x="5108996" y="1353111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14" name="矩形 29"/>
            <p:cNvSpPr/>
            <p:nvPr/>
          </p:nvSpPr>
          <p:spPr>
            <a:xfrm>
              <a:off x="3504874" y="1353111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758792" y="1516717"/>
              <a:ext cx="564237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accent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6" name="TextBox 42"/>
            <p:cNvSpPr txBox="1"/>
            <p:nvPr/>
          </p:nvSpPr>
          <p:spPr>
            <a:xfrm>
              <a:off x="5269496" y="1716282"/>
              <a:ext cx="3416854" cy="442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培训目标及培训要求</a:t>
              </a:r>
            </a:p>
          </p:txBody>
        </p:sp>
      </p:grpSp>
      <p:grpSp>
        <p:nvGrpSpPr>
          <p:cNvPr id="4" name="组合 16"/>
          <p:cNvGrpSpPr/>
          <p:nvPr/>
        </p:nvGrpSpPr>
        <p:grpSpPr>
          <a:xfrm>
            <a:off x="2062389" y="3012939"/>
            <a:ext cx="7775702" cy="810099"/>
            <a:chOff x="3504874" y="2510154"/>
            <a:chExt cx="5182252" cy="1057946"/>
          </a:xfrm>
        </p:grpSpPr>
        <p:sp>
          <p:nvSpPr>
            <p:cNvPr id="18" name="矩形 17"/>
            <p:cNvSpPr/>
            <p:nvPr/>
          </p:nvSpPr>
          <p:spPr>
            <a:xfrm>
              <a:off x="5108996" y="2510154"/>
              <a:ext cx="3578130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29"/>
            <p:cNvSpPr/>
            <p:nvPr/>
          </p:nvSpPr>
          <p:spPr>
            <a:xfrm>
              <a:off x="3504874" y="2510154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0" name="TextBox 80"/>
            <p:cNvSpPr txBox="1"/>
            <p:nvPr/>
          </p:nvSpPr>
          <p:spPr>
            <a:xfrm>
              <a:off x="3744450" y="2670391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accent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1" name="TextBox 81"/>
            <p:cNvSpPr txBox="1"/>
            <p:nvPr/>
          </p:nvSpPr>
          <p:spPr>
            <a:xfrm>
              <a:off x="5269498" y="2873327"/>
              <a:ext cx="3417628" cy="442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蓄</a:t>
              </a:r>
              <a:r>
                <a:rPr lang="zh-CN" altLang="en-US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冷罐</a:t>
              </a:r>
              <a:r>
                <a:rPr lang="en-US" altLang="zh-CN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</a:t>
              </a:r>
              <a:r>
                <a:rPr lang="zh-CN" altLang="en-US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厂家维护保养</a:t>
              </a:r>
              <a:endPara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" name="组合 21"/>
          <p:cNvGrpSpPr/>
          <p:nvPr/>
        </p:nvGrpSpPr>
        <p:grpSpPr>
          <a:xfrm>
            <a:off x="2063552" y="3987053"/>
            <a:ext cx="7775701" cy="810099"/>
            <a:chOff x="3504874" y="3667198"/>
            <a:chExt cx="5182251" cy="1057946"/>
          </a:xfrm>
        </p:grpSpPr>
        <p:sp>
          <p:nvSpPr>
            <p:cNvPr id="23" name="矩形 22"/>
            <p:cNvSpPr/>
            <p:nvPr/>
          </p:nvSpPr>
          <p:spPr>
            <a:xfrm>
              <a:off x="5108996" y="3667198"/>
              <a:ext cx="3578129" cy="1057946"/>
            </a:xfrm>
            <a:prstGeom prst="rect">
              <a:avLst/>
            </a:prstGeom>
            <a:solidFill>
              <a:schemeClr val="accent1"/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9"/>
            <p:cNvSpPr/>
            <p:nvPr/>
          </p:nvSpPr>
          <p:spPr>
            <a:xfrm>
              <a:off x="3504874" y="3667198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5" name="TextBox 89"/>
            <p:cNvSpPr txBox="1"/>
            <p:nvPr/>
          </p:nvSpPr>
          <p:spPr>
            <a:xfrm>
              <a:off x="3736212" y="3822566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accent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6" name="TextBox 90"/>
            <p:cNvSpPr txBox="1"/>
            <p:nvPr/>
          </p:nvSpPr>
          <p:spPr>
            <a:xfrm>
              <a:off x="5269499" y="4030369"/>
              <a:ext cx="3416852" cy="442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蓄冷罐</a:t>
              </a:r>
              <a:r>
                <a:rPr lang="en-US" altLang="zh-CN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-</a:t>
              </a:r>
              <a:r>
                <a:rPr lang="zh-CN" altLang="en-US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例行维护</a:t>
              </a:r>
              <a:endPara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  <a:pPr/>
              <a:t>8</a:t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2014年年终总结">
      <a:majorFont>
        <a:latin typeface="Copperplate Gothic Bold"/>
        <a:ea typeface="微软雅黑"/>
        <a:cs typeface=""/>
      </a:majorFont>
      <a:minorFont>
        <a:latin typeface="Copperplate Gothic Bold"/>
        <a:ea typeface="微软雅黑"/>
        <a:cs typeface=""/>
      </a:minorFont>
    </a:fontScheme>
    <a:fmtScheme name="Book">
      <a:fillStyleLst>
        <a:solidFill>
          <a:schemeClr val="phClr">
            <a:tint val="100000"/>
            <a:shade val="100000"/>
            <a:hueMod val="100000"/>
            <a:satMod val="100000"/>
          </a:schemeClr>
        </a:solidFill>
        <a:gradFill rotWithShape="1">
          <a:gsLst>
            <a:gs pos="0">
              <a:schemeClr val="phClr">
                <a:tint val="30000"/>
                <a:shade val="100000"/>
                <a:hueMod val="100000"/>
                <a:satMod val="100000"/>
              </a:schemeClr>
            </a:gs>
            <a:gs pos="80000">
              <a:schemeClr val="phClr">
                <a:tint val="70000"/>
                <a:shade val="100000"/>
                <a:hueMod val="100000"/>
                <a:satMod val="100000"/>
              </a:schemeClr>
            </a:gs>
            <a:gs pos="100000">
              <a:schemeClr val="phClr">
                <a:tint val="100000"/>
                <a:shade val="100000"/>
                <a:hueMod val="100000"/>
                <a:satMod val="100000"/>
              </a:schemeClr>
            </a:gs>
          </a:gsLst>
          <a:lin ang="7200000" scaled="1"/>
        </a:gradFill>
        <a:gradFill rotWithShape="1">
          <a:gsLst>
            <a:gs pos="0">
              <a:schemeClr val="phClr">
                <a:tint val="80000"/>
                <a:shade val="100000"/>
                <a:hueMod val="100000"/>
                <a:satMod val="100000"/>
              </a:schemeClr>
            </a:gs>
            <a:gs pos="30000">
              <a:schemeClr val="phClr">
                <a:tint val="100000"/>
                <a:shade val="100000"/>
                <a:hueMod val="100000"/>
                <a:satMod val="100000"/>
              </a:schemeClr>
            </a:gs>
            <a:gs pos="100000">
              <a:schemeClr val="phClr">
                <a:tint val="100000"/>
                <a:shade val="50000"/>
                <a:hueMod val="100000"/>
                <a:satMod val="100000"/>
              </a:schemeClr>
            </a:gs>
          </a:gsLst>
          <a:lin ang="1800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>
              <a:schemeClr val="phClr">
                <a:tint val="100000"/>
                <a:shade val="100000"/>
                <a:hueMod val="100000"/>
                <a:satMod val="100000"/>
              </a:schemeClr>
            </a:glow>
          </a:effectLst>
        </a:effectStyle>
        <a:effectStyle>
          <a:effectLst>
            <a:glow>
              <a:schemeClr val="phClr">
                <a:tint val="100000"/>
                <a:shade val="100000"/>
                <a:hueMod val="100000"/>
                <a:satMod val="100000"/>
              </a:schemeClr>
            </a:glow>
          </a:effectLst>
          <a:scene3d>
            <a:camera prst="orthographicFront">
              <a:rot lat="0" lon="0" rev="0"/>
            </a:camera>
            <a:lightRig rig="morning" dir="bl"/>
          </a:scene3d>
          <a:sp3d extrusionH="222250" contourW="25400" prstMaterial="matte">
            <a:bevelT w="38100" h="38100" prst="softRound"/>
            <a:bevelB/>
            <a:extrusionClr>
              <a:srgbClr val="FF0000"/>
            </a:extrusionClr>
            <a:contourClr>
              <a:schemeClr val="accent3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glow>
              <a:schemeClr val="phClr">
                <a:tint val="100000"/>
                <a:shade val="100000"/>
                <a:hueMod val="100000"/>
                <a:satMod val="100000"/>
              </a:schemeClr>
            </a:glow>
          </a:effectLst>
          <a:scene3d>
            <a:camera prst="orthographicFront" fov="0">
              <a:rot lat="0" lon="0" rev="0"/>
            </a:camera>
            <a:lightRig rig="soft" dir="bl">
              <a:rot lat="0" lon="0" rev="0"/>
            </a:lightRig>
          </a:scene3d>
          <a:sp3d prstMaterial="plastic">
            <a:bevelT w="38100" h="3810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Paper</Template>
  <TotalTime>604</TotalTime>
  <Words>1268</Words>
  <Application>Microsoft Office PowerPoint</Application>
  <PresentationFormat>自定义</PresentationFormat>
  <Paragraphs>253</Paragraphs>
  <Slides>21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9" baseType="lpstr">
      <vt:lpstr>Arial</vt:lpstr>
      <vt:lpstr>宋体</vt:lpstr>
      <vt:lpstr>Impact</vt:lpstr>
      <vt:lpstr>Copperplate Gothic Bold</vt:lpstr>
      <vt:lpstr>微软雅黑</vt:lpstr>
      <vt:lpstr>Calibri</vt:lpstr>
      <vt:lpstr>华康俪金黑W8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dell</cp:lastModifiedBy>
  <cp:revision>79</cp:revision>
  <dcterms:created xsi:type="dcterms:W3CDTF">2014-01-11T15:22:00Z</dcterms:created>
  <dcterms:modified xsi:type="dcterms:W3CDTF">2019-04-02T00:59:31Z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2052-11.1.0.8214</vt:lpwstr>
  </property>
</Properties>
</file>

<file path=docProps/thumbnail.jpeg>
</file>